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9" r:id="rId4"/>
    <p:sldId id="278" r:id="rId5"/>
    <p:sldId id="300" r:id="rId6"/>
    <p:sldId id="301" r:id="rId7"/>
    <p:sldId id="302" r:id="rId8"/>
    <p:sldId id="303" r:id="rId9"/>
    <p:sldId id="304" r:id="rId10"/>
    <p:sldId id="308" r:id="rId11"/>
    <p:sldId id="305" r:id="rId12"/>
    <p:sldId id="306" r:id="rId13"/>
    <p:sldId id="307" r:id="rId14"/>
    <p:sldId id="309" r:id="rId15"/>
    <p:sldId id="310" r:id="rId16"/>
    <p:sldId id="311" r:id="rId17"/>
    <p:sldId id="312" r:id="rId18"/>
    <p:sldId id="313" r:id="rId19"/>
    <p:sldId id="34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53D5"/>
    <a:srgbClr val="7331B5"/>
    <a:srgbClr val="65329E"/>
    <a:srgbClr val="18132F"/>
    <a:srgbClr val="20193F"/>
    <a:srgbClr val="2B2153"/>
    <a:srgbClr val="30255D"/>
    <a:srgbClr val="7F55D3"/>
    <a:srgbClr val="522FA1"/>
    <a:srgbClr val="1D18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FA9C0B-99C7-4E8C-A490-29C8EA449371}" v="1" dt="2024-08-22T18:24:46.9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44" autoAdjust="0"/>
    <p:restoredTop sz="94660"/>
  </p:normalViewPr>
  <p:slideViewPr>
    <p:cSldViewPr snapToGrid="0">
      <p:cViewPr varScale="1">
        <p:scale>
          <a:sx n="94" d="100"/>
          <a:sy n="94" d="100"/>
        </p:scale>
        <p:origin x="2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D2A0E-95C2-43DC-2861-20BCC5D0B5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B0673-CAFF-9EE0-1B6E-9DD8CFA392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B4F06C-335B-8E6D-C207-A27CC857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21558-5553-CAD4-E039-4805E11D5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D511D-4C2C-A653-2524-9E0D0F6F9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220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9E78F-59F6-27D7-55F4-AC3E009E1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F1FA41-96FC-08C4-1550-D5B675051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09211-2DC1-66C1-664D-3CE4279F7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D4C1DF-E2F3-75F8-5C18-22E40DB5E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451F4-3CC5-E620-4B49-77E260593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720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5574D7-5CC0-229C-1E4D-4259E3ADD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E23502-FE67-6E6B-05B6-0B476CC33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F0264-479B-5B14-996D-02BA08480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3D37F-ABC0-AF20-29A1-4272386E9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81F11-7D19-E831-B3C5-03BDD027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97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BDF6B-4196-513E-4B79-1BA01C7AB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DF0A5-753B-581B-10B3-17691C07D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711A7-BDE8-E4EC-ABD3-08E3B89B4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A637E-ED33-2BB1-4FF1-3C82A0D6C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44B1A-D41E-B1AC-628A-0FCF4882A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34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593F0-E92A-3788-2060-BE0D0A889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AD8BE-B165-6EE7-ED25-EBDCBB8C4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58C57-0CED-6D98-92AA-4C61B307C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AE8F8-0936-A8D9-6F9E-6F8C1B556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2BC5D-542B-814D-0839-35219FAE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712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8B0E6-A6C6-21D3-149A-F737F32EE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83EA9-2C7A-BFDC-D420-5CAE2508C1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284AE2-4023-D10F-86D4-6053B7A917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E3108-AEFF-97C7-090A-FEE21E7C5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B17EB-1822-4DEA-BC31-BB0021ADA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D19C1-A991-259D-54B8-1779F478E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45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293D1-A3D7-D459-B35B-910B45057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6692D-D890-DC05-6CB5-31796CEEA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90491-2643-7CEF-8DF7-9FCA4020C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4DD468-A762-86F5-6E3B-321050E85B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30688E-7B4E-3EF3-76F4-0A91DFBD30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8055A7-6C2D-04EB-BC56-D67EAE8B4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CCE67F-906A-05D5-908E-FD6D813B0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6CA14-88F8-E220-F014-5F92CE011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32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5999D-88DB-49B8-8146-06EBFA0FB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97224B-7E10-F5E9-B353-84A53C751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81E90C-6FB8-8345-A3D3-2D5AC5B8A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299401-8F11-BAA8-504B-548A24872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900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1DBE15-46B1-BE65-7A28-688CC3976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4BDCE7-D766-71F7-B584-B9C827590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84C1C-8461-8968-B6E6-518FC0D45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750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D00C6-532F-C99A-E6FE-A147ED516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98479-B369-3354-01CC-1B562B5A1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2F9220-95F5-56D4-5FEF-27B0E3EBF3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05C74-D1F7-51C5-D75A-9062387FF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3B8C4-9D64-68EF-64E2-AF0AFA0E2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048BE-7BA3-8742-8D16-6E9C5509F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70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2E492-35EB-4466-7C09-748426143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BB1F4D-06E8-B2FB-435D-1C32E9F0AF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65E018-544E-C888-D331-5E5DF7894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11F9E6-F2B8-7FA0-31A0-E83991C5E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12A5B4-0B11-DF1E-7C94-F30021271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E8B63-893F-E641-86D2-E0526DE1B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97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D9EDA-1997-F916-BE26-6972C073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474C0-723A-7964-335B-83690AFEB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B987D-183F-022F-3883-40B115949A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4DDA48-E58B-4B8E-8E38-4CDAF2E248C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CC38F-19EF-9CB6-6C67-F2633B7084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096E5-0DB3-8C8C-37DE-C72BBE6D5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F95B0C-978B-49DF-9A92-57CAE6218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91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9214A-C5D2-B455-68C4-8D07C7E74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11702" y="1659325"/>
            <a:ext cx="5810602" cy="2826656"/>
          </a:xfrm>
        </p:spPr>
        <p:txBody>
          <a:bodyPr>
            <a:normAutofit fontScale="90000"/>
          </a:bodyPr>
          <a:lstStyle/>
          <a:p>
            <a:r>
              <a:rPr lang="en-US" sz="7300" b="1" i="1" dirty="0">
                <a:solidFill>
                  <a:schemeClr val="bg1"/>
                </a:solidFill>
              </a:rPr>
              <a:t>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Computational Thinking, Problem Solving, and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57990"/>
            <a:ext cx="9144000" cy="71482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4.1.17 – 4.1.20: Thinking Abstractly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4.0 – Computational thinking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6803791-3323-5BB2-D425-9F43F6234F41}"/>
              </a:ext>
            </a:extLst>
          </p:cNvPr>
          <p:cNvGrpSpPr/>
          <p:nvPr/>
        </p:nvGrpSpPr>
        <p:grpSpPr>
          <a:xfrm rot="10800000">
            <a:off x="536853" y="989331"/>
            <a:ext cx="6496493" cy="2439669"/>
            <a:chOff x="2441933" y="-377151"/>
            <a:chExt cx="6496493" cy="2439669"/>
          </a:xfrm>
        </p:grpSpPr>
        <p:sp>
          <p:nvSpPr>
            <p:cNvPr id="16" name="Trapezoid 15">
              <a:extLst>
                <a:ext uri="{FF2B5EF4-FFF2-40B4-BE49-F238E27FC236}">
                  <a16:creationId xmlns:a16="http://schemas.microsoft.com/office/drawing/2014/main" id="{15D0F600-D785-7A03-FE44-8FBDC5F8905E}"/>
                </a:ext>
              </a:extLst>
            </p:cNvPr>
            <p:cNvSpPr/>
            <p:nvPr/>
          </p:nvSpPr>
          <p:spPr>
            <a:xfrm rot="16200000">
              <a:off x="5096879" y="-1424341"/>
              <a:ext cx="2439669" cy="4534049"/>
            </a:xfrm>
            <a:prstGeom prst="trapezoid">
              <a:avLst>
                <a:gd name="adj" fmla="val 20878"/>
              </a:avLst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 rot="10800000">
              <a:off x="2441933" y="137379"/>
              <a:ext cx="6496493" cy="1569660"/>
            </a:xfrm>
            <a:prstGeom prst="rect">
              <a:avLst/>
            </a:prstGeom>
            <a:noFill/>
            <a:scene3d>
              <a:camera prst="perspectiveContrastingLeftFacing" fov="5400000">
                <a:rot lat="0" lon="19200000" rev="0"/>
              </a:camera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600" b="1" dirty="0">
                  <a:ln w="3810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TOPIC 4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102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4.1.18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1" y="1045596"/>
            <a:ext cx="2689429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OBJECTs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940918" y="2258473"/>
            <a:ext cx="9451907" cy="38235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We keep talking about all of this information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How do we actually use info like this in an algorithm?</a:t>
            </a:r>
            <a:endParaRPr lang="en-US" sz="2800" baseline="-25000" dirty="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Programs can contain </a:t>
            </a:r>
            <a:r>
              <a:rPr lang="en-US" sz="2800" b="1" dirty="0">
                <a:solidFill>
                  <a:schemeClr val="bg1"/>
                </a:solidFill>
              </a:rPr>
              <a:t>objects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Objects contain data about the real-world object they abstract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 person object could keep data about them like: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Name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Birthdate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Address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Eye Color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Social Security Number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Data kept in object depends on purpose of program</a:t>
            </a:r>
          </a:p>
        </p:txBody>
      </p:sp>
    </p:spTree>
    <p:extLst>
      <p:ext uri="{BB962C8B-B14F-4D97-AF65-F5344CB8AC3E}">
        <p14:creationId xmlns:p14="http://schemas.microsoft.com/office/powerpoint/2010/main" val="3839712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4.1.18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1" y="1045596"/>
            <a:ext cx="5060096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OBJECT Example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1283825" y="2218864"/>
            <a:ext cx="9451907" cy="3534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If I’m organizing a volunteer event, I have people sign up for that event, and I store their information in a database of people objects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What information do I need?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Everything about them?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Number of hairs?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Age (by the second)?</a:t>
            </a:r>
          </a:p>
        </p:txBody>
      </p:sp>
    </p:spTree>
    <p:extLst>
      <p:ext uri="{BB962C8B-B14F-4D97-AF65-F5344CB8AC3E}">
        <p14:creationId xmlns:p14="http://schemas.microsoft.com/office/powerpoint/2010/main" val="1022270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4.1.18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1" y="1045596"/>
            <a:ext cx="4714656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More examples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1283825" y="2218864"/>
            <a:ext cx="9451907" cy="3534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If I’m creating a movie review website, and I store the movie info in the database of movie objects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What information do I need?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Everything about the movie?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Each person who worked on the movie?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Every frame of the movie as a screenshot?</a:t>
            </a:r>
          </a:p>
        </p:txBody>
      </p:sp>
    </p:spTree>
    <p:extLst>
      <p:ext uri="{BB962C8B-B14F-4D97-AF65-F5344CB8AC3E}">
        <p14:creationId xmlns:p14="http://schemas.microsoft.com/office/powerpoint/2010/main" val="3758028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4.1.18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1" y="1045596"/>
            <a:ext cx="4714656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More examples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812225" y="2604338"/>
            <a:ext cx="9451907" cy="2901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If I’m creating a pet shop that sells fish, what information do I need to store in my database of fish objects?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There’s no one correct answer to a problem like this!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Look at the subject and figure out what information will be valuable when creating our system</a:t>
            </a:r>
          </a:p>
        </p:txBody>
      </p:sp>
      <p:pic>
        <p:nvPicPr>
          <p:cNvPr id="7170" name="Picture 2" descr="Goldfish PNG">
            <a:extLst>
              <a:ext uri="{FF2B5EF4-FFF2-40B4-BE49-F238E27FC236}">
                <a16:creationId xmlns:a16="http://schemas.microsoft.com/office/drawing/2014/main" id="{51692FA0-B6C9-199C-490A-EE4FF0A1E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660674">
            <a:off x="9242717" y="3098748"/>
            <a:ext cx="2751667" cy="2751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393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4.1.19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1" y="1045596"/>
            <a:ext cx="6943082" cy="1382547"/>
            <a:chOff x="812225" y="1424872"/>
            <a:chExt cx="8392633" cy="138254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ABSTRACTING AT SCALE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647132" y="2189554"/>
            <a:ext cx="10914948" cy="43986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Now, what if what we abstract isn’t as simple as a creature or object?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Looking at a school, we can abstract it into a hierarchy like this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School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Grade Levels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Departments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Faculty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Students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Schools have Departments with Faculty, and </a:t>
            </a:r>
            <a:r>
              <a:rPr lang="en-US" sz="2800" dirty="0" err="1">
                <a:solidFill>
                  <a:schemeClr val="bg1"/>
                </a:solidFill>
              </a:rPr>
              <a:t>GradeLevels</a:t>
            </a:r>
            <a:r>
              <a:rPr lang="en-US" sz="2800" dirty="0">
                <a:solidFill>
                  <a:schemeClr val="bg1"/>
                </a:solidFill>
              </a:rPr>
              <a:t> have Students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All of these can be represented independently as objects, or as a group</a:t>
            </a:r>
          </a:p>
        </p:txBody>
      </p:sp>
    </p:spTree>
    <p:extLst>
      <p:ext uri="{BB962C8B-B14F-4D97-AF65-F5344CB8AC3E}">
        <p14:creationId xmlns:p14="http://schemas.microsoft.com/office/powerpoint/2010/main" val="2436684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4.1.19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1" y="1045596"/>
            <a:ext cx="6943082" cy="1382547"/>
            <a:chOff x="812225" y="1424872"/>
            <a:chExt cx="8392633" cy="138254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ABSTRACTING AT SCALE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647132" y="2189554"/>
            <a:ext cx="10914948" cy="43986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Let’s abstract the GOVERNMENT!!! YEAH!!!!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Highest Level: Government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Branches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Committees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Congress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House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Senate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Congressman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Judge</a:t>
            </a:r>
          </a:p>
        </p:txBody>
      </p:sp>
    </p:spTree>
    <p:extLst>
      <p:ext uri="{BB962C8B-B14F-4D97-AF65-F5344CB8AC3E}">
        <p14:creationId xmlns:p14="http://schemas.microsoft.com/office/powerpoint/2010/main" val="1068506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4.1.19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1" y="1045596"/>
            <a:ext cx="6279296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PUTTING IT TOGETHER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647132" y="2189554"/>
            <a:ext cx="10914948" cy="43986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All of these objects in the government are working at the same time, what’s that called?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Concurrency!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They can all be simplified, what do we call that process?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Abstraction!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They are all doing their own set of tasks. What do we call the set of tasks?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Algorithm!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Woo </a:t>
            </a:r>
            <a:r>
              <a:rPr lang="en-US" sz="2800" dirty="0" err="1">
                <a:solidFill>
                  <a:schemeClr val="bg1"/>
                </a:solidFill>
              </a:rPr>
              <a:t>hoo</a:t>
            </a:r>
            <a:r>
              <a:rPr lang="en-US" sz="280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41026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4.1.20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1" y="1045596"/>
            <a:ext cx="3725749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Final notes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647132" y="2189554"/>
            <a:ext cx="10914948" cy="4398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Make sure that you don’t apply this logic to the real world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We are all infinitely complicated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Abstraction works well for computer programs, but in real life you must be nuanced and careful</a:t>
            </a:r>
          </a:p>
        </p:txBody>
      </p:sp>
    </p:spTree>
    <p:extLst>
      <p:ext uri="{BB962C8B-B14F-4D97-AF65-F5344CB8AC3E}">
        <p14:creationId xmlns:p14="http://schemas.microsoft.com/office/powerpoint/2010/main" val="4031508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4.1.19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1" y="1045596"/>
            <a:ext cx="4775616" cy="1382547"/>
            <a:chOff x="812225" y="1424872"/>
            <a:chExt cx="8392633" cy="138254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Final ACTIVITY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647132" y="2189554"/>
            <a:ext cx="10914948" cy="4398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Think of three objects/creatures/people you interact with on a regular basis.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If you were in a game like Minecraft (or other you can pick), what would you abstract that object/creature/or person into?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Feel free to be creative with it!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672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2523" y="2527267"/>
            <a:ext cx="3485201" cy="402335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Abstraction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Objects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8C3FC5"/>
                </a:solidFill>
                <a:effectLst/>
                <a:uLnTx/>
                <a:uFillTx/>
                <a:latin typeface="Sofachrome Rg" panose="02010507020000020004" pitchFamily="50" charset="0"/>
                <a:ea typeface="+mn-ea"/>
                <a:cs typeface="+mn-cs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1" u="none" strike="noStrike" kern="1200" cap="none" spc="0" normalizeH="0" baseline="0" noProof="0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effectLst/>
                  <a:uLnTx/>
                  <a:uFillTx/>
                  <a:latin typeface="NEXT ART" panose="02000803030000020004" pitchFamily="50" charset="0"/>
                  <a:ea typeface="+mn-ea"/>
                  <a:cs typeface="+mn-cs"/>
                </a:rPr>
                <a:t>TOPIC 4.1.19 – THINKING Logically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6001590" cy="1382547"/>
            <a:chOff x="812225" y="1424872"/>
            <a:chExt cx="8392633" cy="138254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000" b="1" i="0" u="none" strike="noStrike" kern="1200" cap="none" spc="0" normalizeH="0" baseline="0" noProof="0" dirty="0">
                  <a:ln w="19050">
                    <a:solidFill>
                      <a:prstClr val="white"/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NEXT ART" panose="02000803030000020004" pitchFamily="50" charset="0"/>
                  <a:ea typeface="+mn-ea"/>
                  <a:cs typeface="+mn-cs"/>
                </a:rPr>
                <a:t>VOCAB TO REMEMBER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2" descr="Small Brain Wojak : Wojak Feels Guy Stickers For Telegram Bottomless ...">
            <a:extLst>
              <a:ext uri="{FF2B5EF4-FFF2-40B4-BE49-F238E27FC236}">
                <a16:creationId xmlns:a16="http://schemas.microsoft.com/office/drawing/2014/main" id="{F2DAF257-492C-0CF4-8516-AE4D308D0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424216" y="680676"/>
            <a:ext cx="3344616" cy="334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011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668514"/>
            <a:ext cx="9144000" cy="3363691"/>
          </a:xfrm>
        </p:spPr>
        <p:txBody>
          <a:bodyPr>
            <a:normAutofit fontScale="925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Create a pseudocode algorithm to output whether a movie is ‘certified fresh’, ‘fresh’, or ‘rotten’ on Rotten tomatoes.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Take input for the number of positive and negative reviews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 movie is fresh if 60% or more reviews are positive, rotten if less than 60% are positive, and certified fresh if reviews are over 70% positive, and there are over 80 total reviews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 </a:t>
              </a:r>
              <a:r>
                <a:rPr lang="en-US" sz="4400" b="1" i="1" dirty="0" err="1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REVIEW</a:t>
              </a:r>
              <a:endParaRPr lang="en-US" sz="4400" b="1" i="1" dirty="0">
                <a:ln w="19050">
                  <a:solidFill>
                    <a:srgbClr val="A053D5"/>
                  </a:solidFill>
                </a:ln>
                <a:solidFill>
                  <a:srgbClr val="A053D5"/>
                </a:solidFill>
                <a:latin typeface="NEXT ART" panose="02000803030000020004" pitchFamily="50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57170555-77C5-42A3-E470-812C35BC2838}"/>
              </a:ext>
            </a:extLst>
          </p:cNvPr>
          <p:cNvSpPr/>
          <p:nvPr/>
        </p:nvSpPr>
        <p:spPr>
          <a:xfrm>
            <a:off x="1859931" y="1070669"/>
            <a:ext cx="8472138" cy="1117875"/>
          </a:xfrm>
          <a:prstGeom prst="trapezoid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39B1F2-65A4-D085-BE1B-5EBBA3EB215B}"/>
              </a:ext>
            </a:extLst>
          </p:cNvPr>
          <p:cNvSpPr txBox="1"/>
          <p:nvPr/>
        </p:nvSpPr>
        <p:spPr>
          <a:xfrm>
            <a:off x="2038862" y="1172264"/>
            <a:ext cx="8114275" cy="830997"/>
          </a:xfrm>
          <a:prstGeom prst="rect">
            <a:avLst/>
          </a:prstGeom>
          <a:noFill/>
          <a:scene3d>
            <a:camera prst="perspectiveHeroicExtremeRightFacing" fov="4500000">
              <a:rot lat="20099975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NEXT ART" panose="02000803030000020004" pitchFamily="50" charset="0"/>
              </a:rPr>
              <a:t>THE WARM-UP QUESTION</a:t>
            </a:r>
          </a:p>
        </p:txBody>
      </p:sp>
      <p:pic>
        <p:nvPicPr>
          <p:cNvPr id="1026" name="Picture 2" descr="Flame fire PNG">
            <a:extLst>
              <a:ext uri="{FF2B5EF4-FFF2-40B4-BE49-F238E27FC236}">
                <a16:creationId xmlns:a16="http://schemas.microsoft.com/office/drawing/2014/main" id="{104CC845-BACF-98D0-5D9E-2F2D3C5ED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95" y="-798058"/>
            <a:ext cx="7735608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Flame fire PNG">
            <a:extLst>
              <a:ext uri="{FF2B5EF4-FFF2-40B4-BE49-F238E27FC236}">
                <a16:creationId xmlns:a16="http://schemas.microsoft.com/office/drawing/2014/main" id="{D9502E04-7CD5-E64B-BDCC-3626BD76B4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33"/>
          <a:stretch/>
        </p:blipFill>
        <p:spPr bwMode="auto">
          <a:xfrm>
            <a:off x="2038861" y="5352262"/>
            <a:ext cx="6255557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Flame fire PNG">
            <a:extLst>
              <a:ext uri="{FF2B5EF4-FFF2-40B4-BE49-F238E27FC236}">
                <a16:creationId xmlns:a16="http://schemas.microsoft.com/office/drawing/2014/main" id="{BE98E3E8-5AFF-07E6-E3CB-5B00086DC6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08"/>
          <a:stretch/>
        </p:blipFill>
        <p:spPr bwMode="auto">
          <a:xfrm>
            <a:off x="7164119" y="5352262"/>
            <a:ext cx="6667488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Flame fire PNG">
            <a:extLst>
              <a:ext uri="{FF2B5EF4-FFF2-40B4-BE49-F238E27FC236}">
                <a16:creationId xmlns:a16="http://schemas.microsoft.com/office/drawing/2014/main" id="{CF34534A-4EFB-5CAB-38C4-A6E8E2F100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33"/>
          <a:stretch/>
        </p:blipFill>
        <p:spPr bwMode="auto">
          <a:xfrm>
            <a:off x="-2383151" y="5560663"/>
            <a:ext cx="6255557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1213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0133" y="2461416"/>
            <a:ext cx="9009766" cy="4104678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POSITIVE = input(“Number of positive reviews”)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NEGATIVE = input(“Number of negative reviews”)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 = NEGATIVE + POSITIVE</a:t>
            </a:r>
          </a:p>
          <a:p>
            <a:pPr algn="l"/>
            <a:endParaRPr lang="en-US" sz="2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POSITIVE / TOTAL &gt;= 0.7 and </a:t>
            </a:r>
            <a:r>
              <a:rPr lang="en-US" sz="28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 &gt;= 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80 then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output “Certified Fresh!”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 if POSITIVE / TOTAL &gt;= 0.6 then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output “Fresh”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output “Rotten”</a:t>
            </a:r>
          </a:p>
          <a:p>
            <a:pPr algn="l"/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 if</a:t>
            </a:r>
          </a:p>
          <a:p>
            <a:pPr algn="l"/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4.1.4 – THINKING Logically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rapezoid 1">
            <a:extLst>
              <a:ext uri="{FF2B5EF4-FFF2-40B4-BE49-F238E27FC236}">
                <a16:creationId xmlns:a16="http://schemas.microsoft.com/office/drawing/2014/main" id="{57170555-77C5-42A3-E470-812C35BC2838}"/>
              </a:ext>
            </a:extLst>
          </p:cNvPr>
          <p:cNvSpPr/>
          <p:nvPr/>
        </p:nvSpPr>
        <p:spPr>
          <a:xfrm>
            <a:off x="1859931" y="1070669"/>
            <a:ext cx="8472138" cy="1117875"/>
          </a:xfrm>
          <a:prstGeom prst="trapezoid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39B1F2-65A4-D085-BE1B-5EBBA3EB215B}"/>
              </a:ext>
            </a:extLst>
          </p:cNvPr>
          <p:cNvSpPr txBox="1"/>
          <p:nvPr/>
        </p:nvSpPr>
        <p:spPr>
          <a:xfrm>
            <a:off x="2038862" y="1172264"/>
            <a:ext cx="8114275" cy="830997"/>
          </a:xfrm>
          <a:prstGeom prst="rect">
            <a:avLst/>
          </a:prstGeom>
          <a:noFill/>
          <a:scene3d>
            <a:camera prst="perspectiveHeroicExtremeRightFacing" fov="4500000">
              <a:rot lat="20099975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19050">
                  <a:solidFill>
                    <a:schemeClr val="bg1"/>
                  </a:solidFill>
                </a:ln>
                <a:solidFill>
                  <a:schemeClr val="bg1"/>
                </a:solidFill>
                <a:latin typeface="NEXT ART" panose="02000803030000020004" pitchFamily="50" charset="0"/>
              </a:rPr>
              <a:t>THE WARM-UP QUESTION</a:t>
            </a:r>
          </a:p>
        </p:txBody>
      </p:sp>
      <p:pic>
        <p:nvPicPr>
          <p:cNvPr id="1026" name="Picture 2" descr="Flame fire PNG">
            <a:extLst>
              <a:ext uri="{FF2B5EF4-FFF2-40B4-BE49-F238E27FC236}">
                <a16:creationId xmlns:a16="http://schemas.microsoft.com/office/drawing/2014/main" id="{104CC845-BACF-98D0-5D9E-2F2D3C5ED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rgbClr val="A053D5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8195" y="-798058"/>
            <a:ext cx="7735608" cy="2427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986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138567"/>
            <a:ext cx="9144000" cy="3363691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Computer Science is ALL about </a:t>
            </a:r>
            <a:r>
              <a:rPr lang="en-US" sz="2800" b="1" dirty="0">
                <a:solidFill>
                  <a:schemeClr val="bg1"/>
                </a:solidFill>
              </a:rPr>
              <a:t>abstraction</a:t>
            </a:r>
            <a:endParaRPr lang="en-US" sz="2800" dirty="0">
              <a:solidFill>
                <a:schemeClr val="bg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We simplify the real world and the things it contains into simplified concepts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We simplify the parts that are relevant to our problem, taking away what we don’t need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Think of abstract art as it represents the real world while being different than it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4.1.17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4084738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ABSTRACTION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Image result for picasso">
            <a:extLst>
              <a:ext uri="{FF2B5EF4-FFF2-40B4-BE49-F238E27FC236}">
                <a16:creationId xmlns:a16="http://schemas.microsoft.com/office/drawing/2014/main" id="{2CA285D0-5D8C-092E-F808-FAEC466E8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6753" y="4863391"/>
            <a:ext cx="17716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picasso">
            <a:extLst>
              <a:ext uri="{FF2B5EF4-FFF2-40B4-BE49-F238E27FC236}">
                <a16:creationId xmlns:a16="http://schemas.microsoft.com/office/drawing/2014/main" id="{5BE53092-B99E-2170-F74F-64BFB5DD1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6155" y="4467641"/>
            <a:ext cx="1771650" cy="2295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20448B2-A620-189A-72D9-D4E8FC018FAB}"/>
              </a:ext>
            </a:extLst>
          </p:cNvPr>
          <p:cNvCxnSpPr>
            <a:stCxn id="4098" idx="3"/>
          </p:cNvCxnSpPr>
          <p:nvPr/>
        </p:nvCxnSpPr>
        <p:spPr>
          <a:xfrm>
            <a:off x="4838403" y="5749216"/>
            <a:ext cx="1907752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BD63802-881B-3C45-3C66-AC9843C84789}"/>
              </a:ext>
            </a:extLst>
          </p:cNvPr>
          <p:cNvSpPr txBox="1"/>
          <p:nvPr/>
        </p:nvSpPr>
        <p:spPr>
          <a:xfrm>
            <a:off x="4838403" y="5339173"/>
            <a:ext cx="1907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Abstraction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012342-2CBA-95B8-B8D2-FD53AC89898A}"/>
              </a:ext>
            </a:extLst>
          </p:cNvPr>
          <p:cNvSpPr txBox="1"/>
          <p:nvPr/>
        </p:nvSpPr>
        <p:spPr>
          <a:xfrm>
            <a:off x="1558310" y="5564550"/>
            <a:ext cx="1907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Picasso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47AA0A-F31E-5DA4-38B3-1419D66CC398}"/>
              </a:ext>
            </a:extLst>
          </p:cNvPr>
          <p:cNvSpPr txBox="1"/>
          <p:nvPr/>
        </p:nvSpPr>
        <p:spPr>
          <a:xfrm>
            <a:off x="8106113" y="5417706"/>
            <a:ext cx="1907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Big nose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</a:rPr>
              <a:t>lookin</a:t>
            </a:r>
            <a:r>
              <a:rPr lang="en-US" dirty="0">
                <a:solidFill>
                  <a:schemeClr val="bg1"/>
                </a:solidFill>
              </a:rPr>
              <a:t>’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guy</a:t>
            </a:r>
          </a:p>
        </p:txBody>
      </p:sp>
    </p:spTree>
    <p:extLst>
      <p:ext uri="{BB962C8B-B14F-4D97-AF65-F5344CB8AC3E}">
        <p14:creationId xmlns:p14="http://schemas.microsoft.com/office/powerpoint/2010/main" val="31211749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540000"/>
            <a:ext cx="9144000" cy="296225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For example, when we write programs we don’t have to think of the physical chips, CPU, RAM, or otherwise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If you thought we did I bet you’re relieved right now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Computer </a:t>
            </a:r>
            <a:r>
              <a:rPr lang="en-US" i="1" dirty="0">
                <a:solidFill>
                  <a:schemeClr val="bg1"/>
                </a:solidFill>
              </a:rPr>
              <a:t>abstracts</a:t>
            </a:r>
            <a:r>
              <a:rPr lang="en-US" dirty="0">
                <a:solidFill>
                  <a:schemeClr val="bg1"/>
                </a:solidFill>
              </a:rPr>
              <a:t> these components for us so they’re easy to use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Abstraction is a fundamental concept of computing, and we will explore specific instances of it in detail later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4.1.17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4084738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ABSTRACTION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92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2EB97-8858-E965-3685-2366E07B4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2228" y="2540000"/>
            <a:ext cx="9144000" cy="296225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If we tried to represent every detail of the real world our computers wouldn’t be able to handle it all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Unless you believe we live in a simulation, more power to you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Let’s take a look at Minecraft as an example of a real world abstraction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4.1.18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9252790" cy="1998100"/>
            <a:chOff x="812225" y="1424872"/>
            <a:chExt cx="8392633" cy="19981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WHY IS ABSTRACTION REQUIRED?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478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4.1.18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5947403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OH YEAH, Minecraft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Pig | Minecraft Pocket Edition Wiki | FANDOM powered by Wikia">
            <a:extLst>
              <a:ext uri="{FF2B5EF4-FFF2-40B4-BE49-F238E27FC236}">
                <a16:creationId xmlns:a16="http://schemas.microsoft.com/office/drawing/2014/main" id="{439B2397-801D-99B8-A0D5-885A11E21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4800" y="4525502"/>
            <a:ext cx="2120375" cy="196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8588E24A-C503-A343-B66C-98FF8DF42D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7803" y="2223792"/>
            <a:ext cx="4537372" cy="296225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Minecraft pig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 texture image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Health points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Status effects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Follows you if you hold a carrot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1283826" y="2218865"/>
            <a:ext cx="4537372" cy="2962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Real life pig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Individual hairs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Individual cells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Complex immune system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 brain that thinks like a 3-year-old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5124" name="Picture 4" descr="Pig PNG Transparent Images | PNG All">
            <a:extLst>
              <a:ext uri="{FF2B5EF4-FFF2-40B4-BE49-F238E27FC236}">
                <a16:creationId xmlns:a16="http://schemas.microsoft.com/office/drawing/2014/main" id="{1672CBD3-46B0-5D0F-90AC-532759361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541" y="4717893"/>
            <a:ext cx="2099730" cy="177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7726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4.1.18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5947403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OH YEAH, Minecraft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8588E24A-C503-A343-B66C-98FF8DF42D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7803" y="2223792"/>
            <a:ext cx="4537372" cy="2962258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Minecraft world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Less than 100 biomes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Less than 100 creatures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Terrain that consists of ~200 blocks of depth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1283826" y="2218865"/>
            <a:ext cx="4537372" cy="2962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Real World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Thousands of different ecosystems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Millions of types of creatures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Infinitely varied terrain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146" name="Picture 2" descr="Earth PNG">
            <a:extLst>
              <a:ext uri="{FF2B5EF4-FFF2-40B4-BE49-F238E27FC236}">
                <a16:creationId xmlns:a16="http://schemas.microsoft.com/office/drawing/2014/main" id="{098C7A34-9656-2892-FC23-6577514DB2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00888"/>
            <a:ext cx="2712720" cy="2712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Minecraft World 5 by Pyrah on DeviantArt">
            <a:extLst>
              <a:ext uri="{FF2B5EF4-FFF2-40B4-BE49-F238E27FC236}">
                <a16:creationId xmlns:a16="http://schemas.microsoft.com/office/drawing/2014/main" id="{FCE86FBD-B6CD-BCEC-A8E1-0B54DF73C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3678" y="4300888"/>
            <a:ext cx="4788747" cy="2524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6145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8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ar: 16 Points 8">
            <a:extLst>
              <a:ext uri="{FF2B5EF4-FFF2-40B4-BE49-F238E27FC236}">
                <a16:creationId xmlns:a16="http://schemas.microsoft.com/office/drawing/2014/main" id="{7A544084-F4D3-3BF9-3FF4-D79B386EC758}"/>
              </a:ext>
            </a:extLst>
          </p:cNvPr>
          <p:cNvSpPr/>
          <p:nvPr/>
        </p:nvSpPr>
        <p:spPr>
          <a:xfrm>
            <a:off x="-199640" y="-568420"/>
            <a:ext cx="2023730" cy="2023730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EA9C44-59D9-DD42-845C-C7296D49CE54}"/>
              </a:ext>
            </a:extLst>
          </p:cNvPr>
          <p:cNvGrpSpPr/>
          <p:nvPr/>
        </p:nvGrpSpPr>
        <p:grpSpPr>
          <a:xfrm>
            <a:off x="-199640" y="-621158"/>
            <a:ext cx="14618533" cy="1381920"/>
            <a:chOff x="-89777" y="-821151"/>
            <a:chExt cx="14618533" cy="13819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6B6A8F6-F0E9-B8C6-A205-E2178319ECFA}"/>
                </a:ext>
              </a:extLst>
            </p:cNvPr>
            <p:cNvSpPr/>
            <p:nvPr/>
          </p:nvSpPr>
          <p:spPr>
            <a:xfrm rot="21540000">
              <a:off x="-89777" y="-821151"/>
              <a:ext cx="12677564" cy="1356107"/>
            </a:xfrm>
            <a:prstGeom prst="rect">
              <a:avLst/>
            </a:prstGeom>
            <a:solidFill>
              <a:srgbClr val="6532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8C3FC5"/>
                </a:solidFill>
                <a:latin typeface="Sofachrome Rg" panose="02010507020000020004" pitchFamily="50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99B76D-6C5A-718F-1F57-BE6879CD2A5D}"/>
                </a:ext>
              </a:extLst>
            </p:cNvPr>
            <p:cNvSpPr txBox="1"/>
            <p:nvPr/>
          </p:nvSpPr>
          <p:spPr>
            <a:xfrm rot="21540000">
              <a:off x="19208" y="-208672"/>
              <a:ext cx="1450954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i="1" dirty="0">
                  <a:ln w="19050">
                    <a:solidFill>
                      <a:srgbClr val="A053D5"/>
                    </a:solidFill>
                  </a:ln>
                  <a:solidFill>
                    <a:srgbClr val="A053D5"/>
                  </a:solidFill>
                  <a:latin typeface="NEXT ART" panose="02000803030000020004" pitchFamily="50" charset="0"/>
                </a:rPr>
                <a:t>TOPIC 4.1.18 – THINKING ABSTRACTLY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341BAC1-E2A4-BC55-F4B4-635308FE02E2}"/>
              </a:ext>
            </a:extLst>
          </p:cNvPr>
          <p:cNvGrpSpPr/>
          <p:nvPr/>
        </p:nvGrpSpPr>
        <p:grpSpPr>
          <a:xfrm>
            <a:off x="358570" y="1045596"/>
            <a:ext cx="5947403" cy="876338"/>
            <a:chOff x="812225" y="1424872"/>
            <a:chExt cx="8392633" cy="87633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C01C5FF-BC8E-264E-33EB-5421F2E77875}"/>
                </a:ext>
              </a:extLst>
            </p:cNvPr>
            <p:cNvSpPr/>
            <p:nvPr/>
          </p:nvSpPr>
          <p:spPr>
            <a:xfrm>
              <a:off x="812225" y="1424872"/>
              <a:ext cx="8392633" cy="876338"/>
            </a:xfrm>
            <a:prstGeom prst="rect">
              <a:avLst/>
            </a:prstGeom>
            <a:solidFill>
              <a:srgbClr val="4B2979"/>
            </a:solidFill>
            <a:ln w="76200">
              <a:solidFill>
                <a:srgbClr val="2B2153"/>
              </a:solidFill>
            </a:ln>
            <a:effectLst>
              <a:outerShdw dist="177800" dir="5400000" algn="t" rotWithShape="0">
                <a:srgbClr val="18132F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639B1F2-65A4-D085-BE1B-5EBBA3EB215B}"/>
                </a:ext>
              </a:extLst>
            </p:cNvPr>
            <p:cNvSpPr txBox="1"/>
            <p:nvPr/>
          </p:nvSpPr>
          <p:spPr>
            <a:xfrm>
              <a:off x="896923" y="1483980"/>
              <a:ext cx="82232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ln w="19050"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NEXT ART" panose="02000803030000020004" pitchFamily="50" charset="0"/>
                </a:rPr>
                <a:t>OH YEAH, Minecraft</a:t>
              </a: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42C66BEC-A9B9-A4C3-B203-460ABF012768}"/>
              </a:ext>
            </a:extLst>
          </p:cNvPr>
          <p:cNvSpPr/>
          <p:nvPr/>
        </p:nvSpPr>
        <p:spPr>
          <a:xfrm rot="19641517">
            <a:off x="-522857" y="5893406"/>
            <a:ext cx="1424762" cy="1345377"/>
          </a:xfrm>
          <a:prstGeom prst="rect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16 Points 7">
            <a:extLst>
              <a:ext uri="{FF2B5EF4-FFF2-40B4-BE49-F238E27FC236}">
                <a16:creationId xmlns:a16="http://schemas.microsoft.com/office/drawing/2014/main" id="{7DC8FEB8-5D6F-5456-57CE-0C44ACA0C9EE}"/>
              </a:ext>
            </a:extLst>
          </p:cNvPr>
          <p:cNvSpPr/>
          <p:nvPr/>
        </p:nvSpPr>
        <p:spPr>
          <a:xfrm>
            <a:off x="11039772" y="5879371"/>
            <a:ext cx="1637414" cy="1637414"/>
          </a:xfrm>
          <a:prstGeom prst="star16">
            <a:avLst/>
          </a:prstGeom>
          <a:solidFill>
            <a:srgbClr val="4B2979"/>
          </a:solidFill>
          <a:ln w="76200">
            <a:solidFill>
              <a:srgbClr val="2B2153"/>
            </a:solidFill>
          </a:ln>
          <a:effectLst>
            <a:outerShdw dist="177800" dir="5400000" algn="t" rotWithShape="0">
              <a:srgbClr val="18132F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2FC3D2-DD14-958B-BC00-EECDDA82210F}"/>
              </a:ext>
            </a:extLst>
          </p:cNvPr>
          <p:cNvSpPr txBox="1">
            <a:spLocks/>
          </p:cNvSpPr>
          <p:nvPr/>
        </p:nvSpPr>
        <p:spPr>
          <a:xfrm>
            <a:off x="1283825" y="2218864"/>
            <a:ext cx="9451907" cy="3534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Obviously, our world is way more complicated than a game world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It’s our job to decide what to take, what to keep, and what to simplify</a:t>
            </a:r>
          </a:p>
        </p:txBody>
      </p:sp>
    </p:spTree>
    <p:extLst>
      <p:ext uri="{BB962C8B-B14F-4D97-AF65-F5344CB8AC3E}">
        <p14:creationId xmlns:p14="http://schemas.microsoft.com/office/powerpoint/2010/main" val="3534300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B2979"/>
        </a:solidFill>
        <a:ln w="76200">
          <a:solidFill>
            <a:srgbClr val="2B2153"/>
          </a:solidFill>
        </a:ln>
        <a:effectLst>
          <a:outerShdw dist="177800" dir="5400000" algn="t" rotWithShape="0">
            <a:srgbClr val="18132F"/>
          </a:outerShdw>
        </a:effectLst>
      </a:spPr>
      <a:bodyPr rtlCol="0" anchor="ctr"/>
      <a:lstStyle>
        <a:defPPr algn="ctr">
          <a:defRPr sz="3200" dirty="0" smtClean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</TotalTime>
  <Words>993</Words>
  <Application>Microsoft Office PowerPoint</Application>
  <PresentationFormat>Widescreen</PresentationFormat>
  <Paragraphs>150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Aptos</vt:lpstr>
      <vt:lpstr>Aptos Display</vt:lpstr>
      <vt:lpstr>Arial</vt:lpstr>
      <vt:lpstr>Courier New</vt:lpstr>
      <vt:lpstr>NEXT ART</vt:lpstr>
      <vt:lpstr>Sofachrome Rg</vt:lpstr>
      <vt:lpstr>Office Theme</vt:lpstr>
      <vt:lpstr>  Computational Thinking, Problem Solving, and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Hill</dc:creator>
  <cp:lastModifiedBy>Michael Hill</cp:lastModifiedBy>
  <cp:revision>8</cp:revision>
  <dcterms:created xsi:type="dcterms:W3CDTF">2024-08-07T17:47:07Z</dcterms:created>
  <dcterms:modified xsi:type="dcterms:W3CDTF">2024-08-22T18:29:02Z</dcterms:modified>
</cp:coreProperties>
</file>

<file path=docProps/thumbnail.jpeg>
</file>